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98" r:id="rId5"/>
    <p:sldId id="299" r:id="rId6"/>
    <p:sldId id="350" r:id="rId7"/>
    <p:sldId id="351" r:id="rId8"/>
    <p:sldId id="259" r:id="rId9"/>
    <p:sldId id="260" r:id="rId10"/>
    <p:sldId id="297" r:id="rId11"/>
    <p:sldId id="317" r:id="rId12"/>
    <p:sldId id="354" r:id="rId13"/>
    <p:sldId id="355" r:id="rId14"/>
    <p:sldId id="300" r:id="rId15"/>
    <p:sldId id="301" r:id="rId16"/>
    <p:sldId id="332" r:id="rId17"/>
    <p:sldId id="333" r:id="rId18"/>
    <p:sldId id="316" r:id="rId19"/>
    <p:sldId id="321" r:id="rId20"/>
    <p:sldId id="318" r:id="rId21"/>
    <p:sldId id="319" r:id="rId22"/>
    <p:sldId id="330" r:id="rId23"/>
    <p:sldId id="331" r:id="rId24"/>
    <p:sldId id="346" r:id="rId25"/>
    <p:sldId id="347" r:id="rId26"/>
    <p:sldId id="263" r:id="rId27"/>
    <p:sldId id="264" r:id="rId28"/>
    <p:sldId id="334" r:id="rId29"/>
    <p:sldId id="335" r:id="rId30"/>
    <p:sldId id="320" r:id="rId31"/>
    <p:sldId id="262" r:id="rId32"/>
    <p:sldId id="352" r:id="rId33"/>
    <p:sldId id="353" r:id="rId34"/>
    <p:sldId id="312" r:id="rId35"/>
    <p:sldId id="310" r:id="rId36"/>
    <p:sldId id="336" r:id="rId37"/>
    <p:sldId id="337" r:id="rId38"/>
    <p:sldId id="323" r:id="rId39"/>
    <p:sldId id="322" r:id="rId40"/>
    <p:sldId id="348" r:id="rId41"/>
    <p:sldId id="349" r:id="rId42"/>
    <p:sldId id="324" r:id="rId43"/>
    <p:sldId id="325" r:id="rId44"/>
    <p:sldId id="342" r:id="rId45"/>
    <p:sldId id="343" r:id="rId46"/>
    <p:sldId id="313" r:id="rId47"/>
    <p:sldId id="311" r:id="rId48"/>
    <p:sldId id="338" r:id="rId49"/>
    <p:sldId id="339" r:id="rId50"/>
    <p:sldId id="265" r:id="rId51"/>
    <p:sldId id="266" r:id="rId52"/>
    <p:sldId id="344" r:id="rId53"/>
    <p:sldId id="345" r:id="rId54"/>
    <p:sldId id="314" r:id="rId55"/>
    <p:sldId id="315" r:id="rId56"/>
    <p:sldId id="326" r:id="rId57"/>
    <p:sldId id="327" r:id="rId58"/>
    <p:sldId id="328" r:id="rId59"/>
    <p:sldId id="329" r:id="rId60"/>
    <p:sldId id="340" r:id="rId61"/>
    <p:sldId id="341" r:id="rId6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10/28/2019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7111" y="802298"/>
            <a:ext cx="9976556" cy="3711513"/>
          </a:xfrm>
        </p:spPr>
        <p:txBody>
          <a:bodyPr/>
          <a:lstStyle/>
          <a:p>
            <a:r>
              <a:rPr lang="en-US" dirty="0" smtClean="0"/>
              <a:t>Mitosis</a:t>
            </a:r>
            <a:br>
              <a:rPr lang="en-US" dirty="0" smtClean="0"/>
            </a:br>
            <a:r>
              <a:rPr lang="en-US" dirty="0" smtClean="0"/>
              <a:t>and </a:t>
            </a:r>
            <a:br>
              <a:rPr lang="en-US" dirty="0" smtClean="0"/>
            </a:br>
            <a:r>
              <a:rPr lang="en-US" dirty="0" smtClean="0"/>
              <a:t>Meiosis</a:t>
            </a:r>
            <a:endParaRPr lang="en-US" dirty="0"/>
          </a:p>
        </p:txBody>
      </p:sp>
      <p:pic>
        <p:nvPicPr>
          <p:cNvPr id="3" name="Picture 2" descr="Image result for mitosis and meiosis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17" y="1243964"/>
            <a:ext cx="3859384" cy="37990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mage result for mitosis and meiosis carto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394" y="1355909"/>
            <a:ext cx="3811283" cy="37495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36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/>
              <a:t>What must a cell do before it can divide?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72239851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Grow bigger </a:t>
            </a:r>
          </a:p>
          <a:p>
            <a:r>
              <a:rPr lang="en-US" sz="4400" dirty="0" smtClean="0"/>
              <a:t>Replicate its DNA</a:t>
            </a:r>
          </a:p>
        </p:txBody>
      </p:sp>
    </p:spTree>
    <p:extLst>
      <p:ext uri="{BB962C8B-B14F-4D97-AF65-F5344CB8AC3E}">
        <p14:creationId xmlns:p14="http://schemas.microsoft.com/office/powerpoint/2010/main" val="41988074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186268"/>
            <a:ext cx="9291215" cy="1845732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sz="5400" dirty="0" smtClean="0"/>
              <a:t>How many chromosomes should be in the daughter cells?</a:t>
            </a:r>
          </a:p>
          <a:p>
            <a:pPr marL="0" indent="0" algn="ctr">
              <a:buNone/>
            </a:pPr>
            <a:endParaRPr lang="en-US" sz="5400" dirty="0"/>
          </a:p>
        </p:txBody>
      </p:sp>
      <p:sp>
        <p:nvSpPr>
          <p:cNvPr id="2" name="Oval 1"/>
          <p:cNvSpPr/>
          <p:nvPr/>
        </p:nvSpPr>
        <p:spPr>
          <a:xfrm>
            <a:off x="5384799" y="1964268"/>
            <a:ext cx="1439333" cy="1202266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660066"/>
                </a:solidFill>
              </a:rPr>
              <a:t>68</a:t>
            </a:r>
            <a:endParaRPr lang="en-US" sz="3600" b="1" dirty="0">
              <a:solidFill>
                <a:srgbClr val="660066"/>
              </a:solidFill>
            </a:endParaRPr>
          </a:p>
        </p:txBody>
      </p:sp>
      <p:cxnSp>
        <p:nvCxnSpPr>
          <p:cNvPr id="8" name="Straight Connector 7"/>
          <p:cNvCxnSpPr>
            <a:stCxn id="2" idx="3"/>
          </p:cNvCxnSpPr>
          <p:nvPr/>
        </p:nvCxnSpPr>
        <p:spPr>
          <a:xfrm flipH="1">
            <a:off x="5147733" y="2990466"/>
            <a:ext cx="447851" cy="6163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536266" y="2997200"/>
            <a:ext cx="440267" cy="4741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6553199" y="3420535"/>
            <a:ext cx="1439333" cy="1202266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660066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114798" y="3522134"/>
            <a:ext cx="1439333" cy="1202266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660066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402664" y="4995334"/>
            <a:ext cx="1439333" cy="1202266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660066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760131" y="5012267"/>
            <a:ext cx="1439333" cy="1202266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660066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6095997" y="4944534"/>
            <a:ext cx="1439333" cy="1202266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660066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670798" y="4944534"/>
            <a:ext cx="1439333" cy="1202266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660066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6578598" y="4531399"/>
            <a:ext cx="354721" cy="4300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4013200" y="4616065"/>
            <a:ext cx="447851" cy="6163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096933" y="4656667"/>
            <a:ext cx="254000" cy="3725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721600" y="4453466"/>
            <a:ext cx="440267" cy="4741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107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3</a:t>
            </a:r>
            <a:r>
              <a:rPr lang="en-US" sz="4400" dirty="0" smtClean="0"/>
              <a:t>4.</a:t>
            </a:r>
          </a:p>
          <a:p>
            <a:r>
              <a:rPr lang="en-US" sz="4400" dirty="0" smtClean="0"/>
              <a:t> They would be Different!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5409492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smtClean="0"/>
              <a:t>What is the purpose of Mitosis?</a:t>
            </a:r>
          </a:p>
        </p:txBody>
      </p:sp>
    </p:spTree>
    <p:extLst>
      <p:ext uri="{BB962C8B-B14F-4D97-AF65-F5344CB8AC3E}">
        <p14:creationId xmlns:p14="http://schemas.microsoft.com/office/powerpoint/2010/main" val="227654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Cell growth and division</a:t>
            </a:r>
          </a:p>
        </p:txBody>
      </p:sp>
    </p:spTree>
    <p:extLst>
      <p:ext uri="{BB962C8B-B14F-4D97-AF65-F5344CB8AC3E}">
        <p14:creationId xmlns:p14="http://schemas.microsoft.com/office/powerpoint/2010/main" val="343063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smtClean="0"/>
              <a:t>What type of cells undergo Mitosis?</a:t>
            </a:r>
          </a:p>
        </p:txBody>
      </p:sp>
    </p:spTree>
    <p:extLst>
      <p:ext uri="{BB962C8B-B14F-4D97-AF65-F5344CB8AC3E}">
        <p14:creationId xmlns:p14="http://schemas.microsoft.com/office/powerpoint/2010/main" val="40025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Somatic Cells (body cells)</a:t>
            </a:r>
          </a:p>
        </p:txBody>
      </p:sp>
    </p:spTree>
    <p:extLst>
      <p:ext uri="{BB962C8B-B14F-4D97-AF65-F5344CB8AC3E}">
        <p14:creationId xmlns:p14="http://schemas.microsoft.com/office/powerpoint/2010/main" val="1681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5400" dirty="0" smtClean="0"/>
              <a:t>Do cells preparing for mitosis undergo the cell cycle? </a:t>
            </a:r>
          </a:p>
          <a:p>
            <a:pPr marL="0" indent="0" algn="ctr">
              <a:buNone/>
            </a:pPr>
            <a:endParaRPr lang="en-US" sz="5400" dirty="0"/>
          </a:p>
          <a:p>
            <a:pPr marL="0" indent="0" algn="ctr">
              <a:buNone/>
            </a:pPr>
            <a:r>
              <a:rPr lang="en-US" sz="5400" dirty="0" smtClean="0"/>
              <a:t>Why/Why not?</a:t>
            </a:r>
          </a:p>
        </p:txBody>
      </p:sp>
    </p:spTree>
    <p:extLst>
      <p:ext uri="{BB962C8B-B14F-4D97-AF65-F5344CB8AC3E}">
        <p14:creationId xmlns:p14="http://schemas.microsoft.com/office/powerpoint/2010/main" val="2862982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YES! They must grow and replicate their genetic information (DNA)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0438128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/>
              <a:t>A series of events that lead to cell growth and division is called the _______________.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19361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smtClean="0"/>
              <a:t>Mitotic division results in ______________ daughter cells.</a:t>
            </a:r>
          </a:p>
        </p:txBody>
      </p:sp>
    </p:spTree>
    <p:extLst>
      <p:ext uri="{BB962C8B-B14F-4D97-AF65-F5344CB8AC3E}">
        <p14:creationId xmlns:p14="http://schemas.microsoft.com/office/powerpoint/2010/main" val="3529470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2 diploid, identical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9713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1134534"/>
            <a:ext cx="9291215" cy="433181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5400" dirty="0" smtClean="0"/>
              <a:t>Do the daughter cells created during Mitosis have less, the same, or more genetic information than the parent cell?</a:t>
            </a:r>
          </a:p>
        </p:txBody>
      </p:sp>
    </p:spTree>
    <p:extLst>
      <p:ext uri="{BB962C8B-B14F-4D97-AF65-F5344CB8AC3E}">
        <p14:creationId xmlns:p14="http://schemas.microsoft.com/office/powerpoint/2010/main" val="55245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2"/>
            <a:ext cx="9291215" cy="3995601"/>
          </a:xfrm>
        </p:spPr>
        <p:txBody>
          <a:bodyPr>
            <a:normAutofit fontScale="92500" lnSpcReduction="20000"/>
          </a:bodyPr>
          <a:lstStyle/>
          <a:p>
            <a:r>
              <a:rPr lang="en-US" sz="4400" dirty="0" smtClean="0"/>
              <a:t>The same amount of genetic information.</a:t>
            </a:r>
          </a:p>
          <a:p>
            <a:pPr lvl="1">
              <a:buFont typeface="Wingdings" charset="2"/>
              <a:buChar char="Ø"/>
            </a:pPr>
            <a:r>
              <a:rPr lang="en-US" sz="4200" dirty="0" smtClean="0"/>
              <a:t>They are IDENTICAL to the parent cell, and each other</a:t>
            </a:r>
          </a:p>
          <a:p>
            <a:pPr lvl="1">
              <a:buFont typeface="Wingdings" charset="2"/>
              <a:buChar char="Ø"/>
            </a:pPr>
            <a:r>
              <a:rPr lang="en-US" sz="4200" dirty="0" smtClean="0"/>
              <a:t>They have the EXACT SAME chromosomes!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71793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20134"/>
            <a:ext cx="9291215" cy="52462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/>
              <a:t>Mitosis or Meiosis?</a:t>
            </a:r>
            <a:endParaRPr lang="en-US" sz="4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1896534"/>
            <a:ext cx="10854267" cy="215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83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4667" y="2015732"/>
            <a:ext cx="8118128" cy="3450613"/>
          </a:xfrm>
        </p:spPr>
        <p:txBody>
          <a:bodyPr>
            <a:normAutofit/>
          </a:bodyPr>
          <a:lstStyle/>
          <a:p>
            <a:r>
              <a:rPr lang="en-US" sz="4400" dirty="0" smtClean="0">
                <a:sym typeface="Wingdings"/>
              </a:rPr>
              <a:t>Mitosis</a:t>
            </a:r>
          </a:p>
        </p:txBody>
      </p:sp>
    </p:spTree>
    <p:extLst>
      <p:ext uri="{BB962C8B-B14F-4D97-AF65-F5344CB8AC3E}">
        <p14:creationId xmlns:p14="http://schemas.microsoft.com/office/powerpoint/2010/main" val="352406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603979" y="21681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5400" dirty="0" smtClean="0"/>
              <a:t>What is the purpose of Meiosis?</a:t>
            </a:r>
          </a:p>
        </p:txBody>
      </p:sp>
    </p:spTree>
    <p:extLst>
      <p:ext uri="{BB962C8B-B14F-4D97-AF65-F5344CB8AC3E}">
        <p14:creationId xmlns:p14="http://schemas.microsoft.com/office/powerpoint/2010/main" val="248547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5222" y="2015732"/>
            <a:ext cx="9726794" cy="3450613"/>
          </a:xfrm>
        </p:spPr>
        <p:txBody>
          <a:bodyPr>
            <a:normAutofit/>
          </a:bodyPr>
          <a:lstStyle/>
          <a:p>
            <a:r>
              <a:rPr lang="en-US" sz="4400" dirty="0" smtClean="0"/>
              <a:t>Creation of gametes</a:t>
            </a:r>
            <a:endParaRPr lang="en-US" sz="4400" baseline="-25000" dirty="0"/>
          </a:p>
        </p:txBody>
      </p:sp>
    </p:spTree>
    <p:extLst>
      <p:ext uri="{BB962C8B-B14F-4D97-AF65-F5344CB8AC3E}">
        <p14:creationId xmlns:p14="http://schemas.microsoft.com/office/powerpoint/2010/main" val="20087247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603979" y="21681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5400" dirty="0" smtClean="0"/>
              <a:t>What type of cells undergo Meiosis?</a:t>
            </a:r>
          </a:p>
        </p:txBody>
      </p:sp>
    </p:spTree>
    <p:extLst>
      <p:ext uri="{BB962C8B-B14F-4D97-AF65-F5344CB8AC3E}">
        <p14:creationId xmlns:p14="http://schemas.microsoft.com/office/powerpoint/2010/main" val="297782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5222" y="2015732"/>
            <a:ext cx="9726794" cy="3450613"/>
          </a:xfrm>
        </p:spPr>
        <p:txBody>
          <a:bodyPr>
            <a:normAutofit/>
          </a:bodyPr>
          <a:lstStyle/>
          <a:p>
            <a:r>
              <a:rPr lang="en-US" sz="4400" dirty="0" smtClean="0"/>
              <a:t>Germ Cells (sex cells)</a:t>
            </a:r>
            <a:endParaRPr lang="en-US" sz="4200" baseline="-25000" dirty="0"/>
          </a:p>
          <a:p>
            <a:pPr marL="0" indent="0">
              <a:buNone/>
            </a:pPr>
            <a:endParaRPr lang="en-US" sz="4200" baseline="-25000" dirty="0"/>
          </a:p>
        </p:txBody>
      </p:sp>
    </p:spTree>
    <p:extLst>
      <p:ext uri="{BB962C8B-B14F-4D97-AF65-F5344CB8AC3E}">
        <p14:creationId xmlns:p14="http://schemas.microsoft.com/office/powerpoint/2010/main" val="13824404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Cell Cycle</a:t>
            </a:r>
          </a:p>
        </p:txBody>
      </p:sp>
    </p:spTree>
    <p:extLst>
      <p:ext uri="{BB962C8B-B14F-4D97-AF65-F5344CB8AC3E}">
        <p14:creationId xmlns:p14="http://schemas.microsoft.com/office/powerpoint/2010/main" val="4166353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5400" dirty="0" smtClean="0"/>
              <a:t>Do cells preparing for meiosis undergo the cell cycle? </a:t>
            </a:r>
          </a:p>
          <a:p>
            <a:pPr marL="0" indent="0" algn="ctr">
              <a:buNone/>
            </a:pPr>
            <a:endParaRPr lang="en-US" sz="5400" dirty="0"/>
          </a:p>
          <a:p>
            <a:pPr marL="0" indent="0" algn="ctr">
              <a:buNone/>
            </a:pPr>
            <a:r>
              <a:rPr lang="en-US" sz="5400" dirty="0" smtClean="0"/>
              <a:t>Why/Why not?</a:t>
            </a:r>
          </a:p>
        </p:txBody>
      </p:sp>
    </p:spTree>
    <p:extLst>
      <p:ext uri="{BB962C8B-B14F-4D97-AF65-F5344CB8AC3E}">
        <p14:creationId xmlns:p14="http://schemas.microsoft.com/office/powerpoint/2010/main" val="290091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YES! They must grow and replicate their genetic information (DNA)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6294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186268"/>
            <a:ext cx="9291215" cy="1845732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sz="5400" dirty="0" smtClean="0"/>
              <a:t>How many chromosomes should be in the daughter cells?</a:t>
            </a:r>
          </a:p>
          <a:p>
            <a:pPr marL="0" indent="0" algn="ctr">
              <a:buNone/>
            </a:pPr>
            <a:endParaRPr lang="en-US" sz="5400" dirty="0"/>
          </a:p>
        </p:txBody>
      </p:sp>
      <p:sp>
        <p:nvSpPr>
          <p:cNvPr id="2" name="Oval 1"/>
          <p:cNvSpPr/>
          <p:nvPr/>
        </p:nvSpPr>
        <p:spPr>
          <a:xfrm>
            <a:off x="5113867" y="1964267"/>
            <a:ext cx="1710266" cy="1540933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660066"/>
                </a:solidFill>
              </a:rPr>
              <a:t>74</a:t>
            </a:r>
            <a:endParaRPr lang="en-US" sz="3600" b="1" dirty="0">
              <a:solidFill>
                <a:srgbClr val="660066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6316133" y="4301068"/>
            <a:ext cx="1710266" cy="1540933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660066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776133" y="4334933"/>
            <a:ext cx="1710266" cy="1540933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660066"/>
              </a:solidFill>
            </a:endParaRPr>
          </a:p>
        </p:txBody>
      </p:sp>
      <p:cxnSp>
        <p:nvCxnSpPr>
          <p:cNvPr id="8" name="Straight Connector 7"/>
          <p:cNvCxnSpPr>
            <a:stCxn id="2" idx="3"/>
          </p:cNvCxnSpPr>
          <p:nvPr/>
        </p:nvCxnSpPr>
        <p:spPr>
          <a:xfrm flipH="1">
            <a:off x="4859867" y="3279536"/>
            <a:ext cx="504463" cy="10553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570133" y="3318933"/>
            <a:ext cx="355600" cy="9990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86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74.</a:t>
            </a:r>
          </a:p>
          <a:p>
            <a:r>
              <a:rPr lang="en-US" sz="4400" dirty="0" smtClean="0"/>
              <a:t> They would have the exact same chromosomes as the parent cell (Identical/Clones)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199104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1521712"/>
            <a:ext cx="9291215" cy="46184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/>
              <a:t>Meiotic division results in ____________________ daughter cells.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412119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5222" y="2015732"/>
            <a:ext cx="9726794" cy="3450613"/>
          </a:xfrm>
        </p:spPr>
        <p:txBody>
          <a:bodyPr>
            <a:normAutofit/>
          </a:bodyPr>
          <a:lstStyle/>
          <a:p>
            <a:r>
              <a:rPr lang="en-US" sz="4400" dirty="0" smtClean="0"/>
              <a:t>4 haploid, different</a:t>
            </a:r>
            <a:endParaRPr lang="en-US" sz="4400" baseline="-25000" dirty="0"/>
          </a:p>
        </p:txBody>
      </p:sp>
    </p:spTree>
    <p:extLst>
      <p:ext uri="{BB962C8B-B14F-4D97-AF65-F5344CB8AC3E}">
        <p14:creationId xmlns:p14="http://schemas.microsoft.com/office/powerpoint/2010/main" val="6601968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1134534"/>
            <a:ext cx="9291215" cy="433181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5400" dirty="0" smtClean="0"/>
              <a:t>Do the daughter cells created during Meiosis have less, the same, or more genetic information than the parent cell?</a:t>
            </a:r>
          </a:p>
        </p:txBody>
      </p:sp>
    </p:spTree>
    <p:extLst>
      <p:ext uri="{BB962C8B-B14F-4D97-AF65-F5344CB8AC3E}">
        <p14:creationId xmlns:p14="http://schemas.microsoft.com/office/powerpoint/2010/main" val="17252702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2"/>
            <a:ext cx="9291215" cy="4097201"/>
          </a:xfrm>
        </p:spPr>
        <p:txBody>
          <a:bodyPr>
            <a:normAutofit/>
          </a:bodyPr>
          <a:lstStyle/>
          <a:p>
            <a:r>
              <a:rPr lang="en-US" sz="4400" dirty="0" smtClean="0"/>
              <a:t>Less amount of genetic information.</a:t>
            </a:r>
          </a:p>
          <a:p>
            <a:pPr lvl="1">
              <a:buFont typeface="Wingdings" charset="2"/>
              <a:buChar char="Ø"/>
            </a:pPr>
            <a:r>
              <a:rPr lang="en-US" sz="4200" dirty="0" smtClean="0"/>
              <a:t>They are HAPLOID. They only have half of the information they parent cell has.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245910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smtClean="0"/>
              <a:t>Does Meiosis contribute to Genetic Continuity?</a:t>
            </a:r>
          </a:p>
        </p:txBody>
      </p:sp>
    </p:spTree>
    <p:extLst>
      <p:ext uri="{BB962C8B-B14F-4D97-AF65-F5344CB8AC3E}">
        <p14:creationId xmlns:p14="http://schemas.microsoft.com/office/powerpoint/2010/main" val="37162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YES!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1801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5258" y="227534"/>
            <a:ext cx="9291215" cy="5966371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4800" dirty="0" smtClean="0"/>
              <a:t>Place the following steps in the cell cycle into the order in which they occur:</a:t>
            </a:r>
          </a:p>
          <a:p>
            <a:pPr marL="0" indent="0" algn="ctr">
              <a:buNone/>
            </a:pPr>
            <a:endParaRPr lang="en-US" sz="4800" dirty="0"/>
          </a:p>
          <a:p>
            <a:pPr marL="0" indent="0">
              <a:buNone/>
            </a:pPr>
            <a:r>
              <a:rPr lang="en-US" sz="4800" dirty="0" smtClean="0"/>
              <a:t>			I – M Phase</a:t>
            </a:r>
          </a:p>
          <a:p>
            <a:pPr marL="0" indent="0">
              <a:buNone/>
            </a:pPr>
            <a:r>
              <a:rPr lang="en-US" sz="4800" dirty="0" smtClean="0"/>
              <a:t>			II – G2</a:t>
            </a:r>
          </a:p>
          <a:p>
            <a:pPr marL="0" indent="0">
              <a:buNone/>
            </a:pPr>
            <a:r>
              <a:rPr lang="en-US" sz="4800" dirty="0" smtClean="0"/>
              <a:t>			III – S</a:t>
            </a:r>
          </a:p>
          <a:p>
            <a:pPr marL="0" indent="0">
              <a:buNone/>
            </a:pPr>
            <a:r>
              <a:rPr lang="en-US" sz="4800" dirty="0" smtClean="0"/>
              <a:t>			IV – G1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1747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sz="5400" dirty="0" smtClean="0"/>
              <a:t>If the number of chromosomes in a cloned sheep skin cell is 82, how many chromosomes were in the cell used to clone it?</a:t>
            </a:r>
          </a:p>
        </p:txBody>
      </p:sp>
    </p:spTree>
    <p:extLst>
      <p:ext uri="{BB962C8B-B14F-4D97-AF65-F5344CB8AC3E}">
        <p14:creationId xmlns:p14="http://schemas.microsoft.com/office/powerpoint/2010/main" val="1329218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82 </a:t>
            </a:r>
            <a:r>
              <a:rPr lang="en-US" sz="4400" dirty="0" err="1" smtClean="0"/>
              <a:t>Chormosomes</a:t>
            </a:r>
            <a:r>
              <a:rPr lang="en-US" sz="4400" dirty="0" smtClean="0"/>
              <a:t>.</a:t>
            </a:r>
          </a:p>
          <a:p>
            <a:pPr lvl="1"/>
            <a:r>
              <a:rPr lang="en-US" sz="4200" dirty="0" smtClean="0"/>
              <a:t>IDENTICAL - Mitosis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2004586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smtClean="0"/>
              <a:t>Does Meiosis contribute to Genetic Variation?</a:t>
            </a:r>
          </a:p>
        </p:txBody>
      </p:sp>
    </p:spTree>
    <p:extLst>
      <p:ext uri="{BB962C8B-B14F-4D97-AF65-F5344CB8AC3E}">
        <p14:creationId xmlns:p14="http://schemas.microsoft.com/office/powerpoint/2010/main" val="16111010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YES!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7755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20134"/>
            <a:ext cx="9291215" cy="52462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/>
              <a:t>Mitosis or Meiosis?</a:t>
            </a:r>
            <a:endParaRPr lang="en-US" sz="4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070" y="1535784"/>
            <a:ext cx="8112729" cy="283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89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4667" y="2015732"/>
            <a:ext cx="8118128" cy="3450613"/>
          </a:xfrm>
        </p:spPr>
        <p:txBody>
          <a:bodyPr>
            <a:normAutofit/>
          </a:bodyPr>
          <a:lstStyle/>
          <a:p>
            <a:r>
              <a:rPr lang="en-US" sz="4400" dirty="0" smtClean="0">
                <a:sym typeface="Wingdings"/>
              </a:rPr>
              <a:t>Meiosis</a:t>
            </a:r>
          </a:p>
        </p:txBody>
      </p:sp>
    </p:spTree>
    <p:extLst>
      <p:ext uri="{BB962C8B-B14F-4D97-AF65-F5344CB8AC3E}">
        <p14:creationId xmlns:p14="http://schemas.microsoft.com/office/powerpoint/2010/main" val="387560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1995526"/>
            <a:ext cx="9291215" cy="34708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/>
              <a:t>What are gametes?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14031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1556" y="2015732"/>
            <a:ext cx="6890459" cy="3450613"/>
          </a:xfrm>
        </p:spPr>
        <p:txBody>
          <a:bodyPr>
            <a:normAutofit/>
          </a:bodyPr>
          <a:lstStyle/>
          <a:p>
            <a:r>
              <a:rPr lang="en-US" sz="4400" dirty="0" smtClean="0">
                <a:sym typeface="Wingdings"/>
              </a:rPr>
              <a:t>Eggs and Sperm</a:t>
            </a:r>
            <a:endParaRPr lang="en-US" sz="4400" baseline="-25000" dirty="0"/>
          </a:p>
        </p:txBody>
      </p:sp>
    </p:spTree>
    <p:extLst>
      <p:ext uri="{BB962C8B-B14F-4D97-AF65-F5344CB8AC3E}">
        <p14:creationId xmlns:p14="http://schemas.microsoft.com/office/powerpoint/2010/main" val="135355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1995526"/>
            <a:ext cx="9291215" cy="34708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/>
              <a:t>What do gametes combine to create?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34314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1556" y="2015732"/>
            <a:ext cx="6890459" cy="3450613"/>
          </a:xfrm>
        </p:spPr>
        <p:txBody>
          <a:bodyPr>
            <a:normAutofit/>
          </a:bodyPr>
          <a:lstStyle/>
          <a:p>
            <a:r>
              <a:rPr lang="en-US" sz="4400" dirty="0" smtClean="0">
                <a:sym typeface="Wingdings"/>
              </a:rPr>
              <a:t>A zygote (a baby!)</a:t>
            </a:r>
            <a:endParaRPr lang="en-US" sz="4400" baseline="-25000" dirty="0"/>
          </a:p>
        </p:txBody>
      </p:sp>
    </p:spTree>
    <p:extLst>
      <p:ext uri="{BB962C8B-B14F-4D97-AF65-F5344CB8AC3E}">
        <p14:creationId xmlns:p14="http://schemas.microsoft.com/office/powerpoint/2010/main" val="244858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G1, S, G2, M Phase (IV, III, II, I)</a:t>
            </a:r>
          </a:p>
        </p:txBody>
      </p:sp>
    </p:spTree>
    <p:extLst>
      <p:ext uri="{BB962C8B-B14F-4D97-AF65-F5344CB8AC3E}">
        <p14:creationId xmlns:p14="http://schemas.microsoft.com/office/powerpoint/2010/main" val="457524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847898"/>
            <a:ext cx="9291215" cy="46184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/>
              <a:t>What is the term used for the shuffling of genetic information that is seen in Prophase I?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6647667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ym typeface="Wingdings"/>
              </a:rPr>
              <a:t>Crossing over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2832100"/>
            <a:ext cx="5994400" cy="31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71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20134"/>
            <a:ext cx="9291215" cy="52462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/>
              <a:t>Mitosis or Meiosis?</a:t>
            </a:r>
            <a:endParaRPr lang="en-US" sz="4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933" y="1297518"/>
            <a:ext cx="3335866" cy="514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0701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4667" y="2015732"/>
            <a:ext cx="8118128" cy="3450613"/>
          </a:xfrm>
        </p:spPr>
        <p:txBody>
          <a:bodyPr>
            <a:normAutofit/>
          </a:bodyPr>
          <a:lstStyle/>
          <a:p>
            <a:r>
              <a:rPr lang="en-US" sz="4400" dirty="0" smtClean="0">
                <a:sym typeface="Wingdings"/>
              </a:rPr>
              <a:t>Meiosis</a:t>
            </a:r>
          </a:p>
        </p:txBody>
      </p:sp>
    </p:spTree>
    <p:extLst>
      <p:ext uri="{BB962C8B-B14F-4D97-AF65-F5344CB8AC3E}">
        <p14:creationId xmlns:p14="http://schemas.microsoft.com/office/powerpoint/2010/main" val="9145887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847898"/>
            <a:ext cx="9291215" cy="46184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/>
              <a:t>Which would be more genetically similar to each other, 2 somatic cells from the same lady, or 2 gametes from the same lady?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13625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2015732"/>
            <a:ext cx="9625195" cy="3450613"/>
          </a:xfrm>
        </p:spPr>
        <p:txBody>
          <a:bodyPr>
            <a:normAutofit/>
          </a:bodyPr>
          <a:lstStyle/>
          <a:p>
            <a:r>
              <a:rPr lang="en-US" sz="4400" dirty="0" smtClean="0">
                <a:sym typeface="Wingdings"/>
              </a:rPr>
              <a:t>2 Somatic cells from the same lady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60928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847898"/>
            <a:ext cx="9291215" cy="46184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/>
              <a:t>What happens when Mitotic division goes wrong?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24616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2015732"/>
            <a:ext cx="9625195" cy="3450613"/>
          </a:xfrm>
        </p:spPr>
        <p:txBody>
          <a:bodyPr>
            <a:normAutofit/>
          </a:bodyPr>
          <a:lstStyle/>
          <a:p>
            <a:r>
              <a:rPr lang="en-US" sz="4400" dirty="0" smtClean="0">
                <a:sym typeface="Wingdings"/>
              </a:rPr>
              <a:t>Cancer!</a:t>
            </a:r>
          </a:p>
          <a:p>
            <a:pPr lvl="1">
              <a:buFont typeface="Wingdings" charset="2"/>
              <a:buChar char="Ø"/>
            </a:pPr>
            <a:r>
              <a:rPr lang="en-US" sz="4200" dirty="0" smtClean="0">
                <a:sym typeface="Wingdings"/>
              </a:rPr>
              <a:t>Uncontrolled Cellular Division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211776957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847898"/>
            <a:ext cx="9291215" cy="46184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/>
              <a:t>What happens when Meiotic division goes wrong?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25996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2015732"/>
            <a:ext cx="9625195" cy="3450613"/>
          </a:xfrm>
        </p:spPr>
        <p:txBody>
          <a:bodyPr>
            <a:normAutofit/>
          </a:bodyPr>
          <a:lstStyle/>
          <a:p>
            <a:r>
              <a:rPr lang="en-US" sz="4400" dirty="0" smtClean="0">
                <a:sym typeface="Wingdings"/>
              </a:rPr>
              <a:t>Nondisjunction!</a:t>
            </a:r>
          </a:p>
          <a:p>
            <a:pPr lvl="1">
              <a:buFont typeface="Wingdings" charset="2"/>
              <a:buChar char="Ø"/>
            </a:pPr>
            <a:r>
              <a:rPr lang="en-US" sz="4200" dirty="0" smtClean="0">
                <a:sym typeface="Wingdings"/>
              </a:rPr>
              <a:t>Uneven dividing of chromosomes during separation.</a:t>
            </a:r>
          </a:p>
          <a:p>
            <a:pPr lvl="1">
              <a:buFont typeface="Wingdings" charset="2"/>
              <a:buChar char="Ø"/>
            </a:pPr>
            <a:r>
              <a:rPr lang="en-US" sz="4200" dirty="0" smtClean="0">
                <a:sym typeface="Wingdings"/>
              </a:rPr>
              <a:t>Ex: Trisomy 21 (Down’s Syndrome)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1374960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5258" y="1032933"/>
            <a:ext cx="9291215" cy="51609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/>
              <a:t>If the number of chromosomes in a cloned sheep skin cell is 82, how many chromosomes </a:t>
            </a:r>
            <a:r>
              <a:rPr lang="en-US" sz="4800" dirty="0" smtClean="0"/>
              <a:t>would be found in the sheep’s normal sperm cell?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8262835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20134"/>
            <a:ext cx="9291215" cy="52462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/>
              <a:t>Mitosis or Meiosis?</a:t>
            </a:r>
            <a:endParaRPr lang="en-US" sz="4800" dirty="0"/>
          </a:p>
        </p:txBody>
      </p:sp>
      <p:pic>
        <p:nvPicPr>
          <p:cNvPr id="2" name="Picture 1" descr="Screen Shot 2019-10-26 at 1.42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832" y="1282700"/>
            <a:ext cx="1672167" cy="478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45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4667" y="2015732"/>
            <a:ext cx="8118128" cy="3450613"/>
          </a:xfrm>
        </p:spPr>
        <p:txBody>
          <a:bodyPr>
            <a:normAutofit/>
          </a:bodyPr>
          <a:lstStyle/>
          <a:p>
            <a:r>
              <a:rPr lang="en-US" sz="4400" dirty="0" smtClean="0">
                <a:sym typeface="Wingdings"/>
              </a:rPr>
              <a:t>Mitosis</a:t>
            </a:r>
          </a:p>
        </p:txBody>
      </p:sp>
    </p:spTree>
    <p:extLst>
      <p:ext uri="{BB962C8B-B14F-4D97-AF65-F5344CB8AC3E}">
        <p14:creationId xmlns:p14="http://schemas.microsoft.com/office/powerpoint/2010/main" val="539765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41 Chromosomes</a:t>
            </a:r>
          </a:p>
        </p:txBody>
      </p:sp>
    </p:spTree>
    <p:extLst>
      <p:ext uri="{BB962C8B-B14F-4D97-AF65-F5344CB8AC3E}">
        <p14:creationId xmlns:p14="http://schemas.microsoft.com/office/powerpoint/2010/main" val="349061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1999" cy="60124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This diagram models the processes that take place during the Cell Cycle</a:t>
            </a:r>
          </a:p>
          <a:p>
            <a:pPr marL="0" indent="0" algn="r">
              <a:buNone/>
            </a:pPr>
            <a:endParaRPr lang="en-US" sz="4000" dirty="0" smtClean="0"/>
          </a:p>
          <a:p>
            <a:pPr marL="0" indent="0" algn="ctr">
              <a:buNone/>
            </a:pPr>
            <a:r>
              <a:rPr lang="en-US" sz="4000" dirty="0"/>
              <a:t>	</a:t>
            </a:r>
            <a:r>
              <a:rPr lang="en-US" sz="4000" dirty="0" smtClean="0"/>
              <a:t>			</a:t>
            </a:r>
            <a:r>
              <a:rPr lang="en-US" sz="5400" dirty="0" smtClean="0"/>
              <a:t>What is taking place </a:t>
            </a:r>
          </a:p>
          <a:p>
            <a:pPr marL="0" indent="0" algn="ctr">
              <a:buNone/>
            </a:pPr>
            <a:r>
              <a:rPr lang="en-US" sz="5400" dirty="0" smtClean="0"/>
              <a:t>					in the S Phase?</a:t>
            </a:r>
          </a:p>
          <a:p>
            <a:pPr marL="0" indent="0" algn="ctr">
              <a:buNone/>
            </a:pPr>
            <a:endParaRPr lang="en-US" sz="4000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51" y="1571823"/>
            <a:ext cx="4591607" cy="45198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77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DNA Replication</a:t>
            </a:r>
          </a:p>
        </p:txBody>
      </p:sp>
    </p:spTree>
    <p:extLst>
      <p:ext uri="{BB962C8B-B14F-4D97-AF65-F5344CB8AC3E}">
        <p14:creationId xmlns:p14="http://schemas.microsoft.com/office/powerpoint/2010/main" val="354859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Gallery">
      <a:majorFont>
        <a:latin typeface="Rockwell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3292</TotalTime>
  <Words>581</Words>
  <Application>Microsoft Office PowerPoint</Application>
  <PresentationFormat>Widescreen</PresentationFormat>
  <Paragraphs>115</Paragraphs>
  <Slides>61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5" baseType="lpstr">
      <vt:lpstr>Arial</vt:lpstr>
      <vt:lpstr>Rockwell</vt:lpstr>
      <vt:lpstr>Wingdings</vt:lpstr>
      <vt:lpstr>Gallery</vt:lpstr>
      <vt:lpstr>Mitosis and  Meiosis</vt:lpstr>
      <vt:lpstr>PowerPoint Presentation</vt:lpstr>
      <vt:lpstr>Answers</vt:lpstr>
      <vt:lpstr>PowerPoint Presentation</vt:lpstr>
      <vt:lpstr>Answers</vt:lpstr>
      <vt:lpstr>PowerPoint Presentation</vt:lpstr>
      <vt:lpstr>Answers</vt:lpstr>
      <vt:lpstr>PowerPoint Presentation</vt:lpstr>
      <vt:lpstr>Answers</vt:lpstr>
      <vt:lpstr>PowerPoint Presentation</vt:lpstr>
      <vt:lpstr>Answers</vt:lpstr>
      <vt:lpstr>PowerPoint Presentation</vt:lpstr>
      <vt:lpstr>Answers</vt:lpstr>
      <vt:lpstr>PowerPoint Presentation</vt:lpstr>
      <vt:lpstr>Answers</vt:lpstr>
      <vt:lpstr>PowerPoint Presentation</vt:lpstr>
      <vt:lpstr>Answers</vt:lpstr>
      <vt:lpstr>PowerPoint Presentation</vt:lpstr>
      <vt:lpstr>Answers</vt:lpstr>
      <vt:lpstr>PowerPoint Presentation</vt:lpstr>
      <vt:lpstr>Answers</vt:lpstr>
      <vt:lpstr>PowerPoint Presentation</vt:lpstr>
      <vt:lpstr>Answers</vt:lpstr>
      <vt:lpstr>PowerPoint Presentation</vt:lpstr>
      <vt:lpstr>Answers</vt:lpstr>
      <vt:lpstr>PowerPoint Presentation</vt:lpstr>
      <vt:lpstr>Answer</vt:lpstr>
      <vt:lpstr>PowerPoint Presentation</vt:lpstr>
      <vt:lpstr>Answer</vt:lpstr>
      <vt:lpstr>PowerPoint Presentation</vt:lpstr>
      <vt:lpstr>Answers</vt:lpstr>
      <vt:lpstr>PowerPoint Presentation</vt:lpstr>
      <vt:lpstr>Answers</vt:lpstr>
      <vt:lpstr>PowerPoint Presentation</vt:lpstr>
      <vt:lpstr>Answer</vt:lpstr>
      <vt:lpstr>PowerPoint Presentation</vt:lpstr>
      <vt:lpstr>Answers</vt:lpstr>
      <vt:lpstr>PowerPoint Presentation</vt:lpstr>
      <vt:lpstr>Answers</vt:lpstr>
      <vt:lpstr>PowerPoint Presentation</vt:lpstr>
      <vt:lpstr>Answers</vt:lpstr>
      <vt:lpstr>PowerPoint Presentation</vt:lpstr>
      <vt:lpstr>Answers</vt:lpstr>
      <vt:lpstr>PowerPoint Presentation</vt:lpstr>
      <vt:lpstr>Answers</vt:lpstr>
      <vt:lpstr>PowerPoint Presentation</vt:lpstr>
      <vt:lpstr>Answer</vt:lpstr>
      <vt:lpstr>PowerPoint Presentation</vt:lpstr>
      <vt:lpstr>Answer</vt:lpstr>
      <vt:lpstr>PowerPoint Presentation</vt:lpstr>
      <vt:lpstr>Answers</vt:lpstr>
      <vt:lpstr>PowerPoint Presentation</vt:lpstr>
      <vt:lpstr>Answers</vt:lpstr>
      <vt:lpstr>PowerPoint Presentation</vt:lpstr>
      <vt:lpstr>Answers</vt:lpstr>
      <vt:lpstr>PowerPoint Presentation</vt:lpstr>
      <vt:lpstr>Answers</vt:lpstr>
      <vt:lpstr>PowerPoint Presentation</vt:lpstr>
      <vt:lpstr>Answers</vt:lpstr>
      <vt:lpstr>PowerPoint Presentation</vt:lpstr>
      <vt:lpstr>Answers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Tissue and integumentary system Review</dc:title>
  <dc:creator>Cumpton, Lyndsay</dc:creator>
  <cp:lastModifiedBy>Gutshall, Jenny</cp:lastModifiedBy>
  <cp:revision>31</cp:revision>
  <dcterms:created xsi:type="dcterms:W3CDTF">2019-09-09T13:45:28Z</dcterms:created>
  <dcterms:modified xsi:type="dcterms:W3CDTF">2019-10-28T13:40:17Z</dcterms:modified>
</cp:coreProperties>
</file>