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94" r:id="rId4"/>
    <p:sldId id="261" r:id="rId5"/>
    <p:sldId id="262" r:id="rId6"/>
    <p:sldId id="263" r:id="rId7"/>
    <p:sldId id="296" r:id="rId8"/>
    <p:sldId id="264" r:id="rId9"/>
    <p:sldId id="265" r:id="rId10"/>
    <p:sldId id="258" r:id="rId11"/>
    <p:sldId id="257" r:id="rId12"/>
    <p:sldId id="276" r:id="rId13"/>
    <p:sldId id="295" r:id="rId14"/>
    <p:sldId id="266" r:id="rId15"/>
    <p:sldId id="267" r:id="rId16"/>
    <p:sldId id="268" r:id="rId17"/>
    <p:sldId id="269" r:id="rId18"/>
    <p:sldId id="270" r:id="rId19"/>
    <p:sldId id="271" r:id="rId20"/>
    <p:sldId id="304" r:id="rId21"/>
    <p:sldId id="305" r:id="rId22"/>
    <p:sldId id="273" r:id="rId23"/>
    <p:sldId id="278" r:id="rId24"/>
    <p:sldId id="272" r:id="rId25"/>
    <p:sldId id="274" r:id="rId26"/>
    <p:sldId id="275" r:id="rId27"/>
    <p:sldId id="277" r:id="rId28"/>
    <p:sldId id="306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63B"/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98" autoAdjust="0"/>
  </p:normalViewPr>
  <p:slideViewPr>
    <p:cSldViewPr snapToGrid="0" snapToObjects="1">
      <p:cViewPr varScale="1">
        <p:scale>
          <a:sx n="59" d="100"/>
          <a:sy n="59" d="100"/>
        </p:scale>
        <p:origin x="8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7D34B7-4678-4288-8D1E-8EF04ED3261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325EB6-FE1F-4800-B0D3-0633723AC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76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E26356-2016-D742-8299-80DFF200187C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1D2501-0401-C248-83CA-AD22952F3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0317-37D9-3240-AB6B-D34633F275A2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E3F7-38F1-E445-A555-F8858942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9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0317-37D9-3240-AB6B-D34633F275A2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E3F7-38F1-E445-A555-F8858942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4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0317-37D9-3240-AB6B-D34633F275A2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E3F7-38F1-E445-A555-F8858942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9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0317-37D9-3240-AB6B-D34633F275A2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E3F7-38F1-E445-A555-F8858942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0317-37D9-3240-AB6B-D34633F275A2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E3F7-38F1-E445-A555-F8858942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9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0317-37D9-3240-AB6B-D34633F275A2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E3F7-38F1-E445-A555-F8858942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1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0317-37D9-3240-AB6B-D34633F275A2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E3F7-38F1-E445-A555-F8858942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3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0317-37D9-3240-AB6B-D34633F275A2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E3F7-38F1-E445-A555-F8858942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0317-37D9-3240-AB6B-D34633F275A2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E3F7-38F1-E445-A555-F8858942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5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0317-37D9-3240-AB6B-D34633F275A2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E3F7-38F1-E445-A555-F8858942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1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0317-37D9-3240-AB6B-D34633F275A2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E3F7-38F1-E445-A555-F8858942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6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10317-37D9-3240-AB6B-D34633F275A2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4E3F7-38F1-E445-A555-F8858942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6.wdp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b="1" dirty="0">
                <a:ln w="28575" cmpd="sng">
                  <a:solidFill>
                    <a:srgbClr val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vered By Your Grace"/>
                <a:cs typeface="Covered By Your Grace"/>
              </a:rPr>
              <a:t>GENETICS UNIT</a:t>
            </a:r>
            <a:br>
              <a:rPr lang="en-US" sz="11500" dirty="0">
                <a:latin typeface="Covered By Your Grace"/>
                <a:cs typeface="Covered By Your Grace"/>
              </a:rPr>
            </a:br>
            <a:r>
              <a:rPr lang="en-US" sz="8800" dirty="0">
                <a:latin typeface="Covered By Your Grace"/>
                <a:cs typeface="Covered By Your Grace"/>
              </a:rPr>
              <a:t>TASK CARDS</a:t>
            </a:r>
            <a:br>
              <a:rPr lang="en-US" sz="8800" dirty="0">
                <a:latin typeface="Covered By Your Grace"/>
                <a:cs typeface="Covered By Your Grace"/>
              </a:rPr>
            </a:br>
            <a:r>
              <a:rPr lang="en-US" sz="6000" dirty="0">
                <a:latin typeface="Covered By Your Grace"/>
                <a:cs typeface="Covered By Your Grace"/>
              </a:rPr>
              <a:t>Grades 7-10</a:t>
            </a:r>
          </a:p>
        </p:txBody>
      </p:sp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0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a brown-eyed woman’s father has blue eyes, and her mother has brown eyes, she is most likely _____________[homozygous | heterozygous] for the eye color trait.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362" y="3692888"/>
            <a:ext cx="2862143" cy="2862143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658450" y="435795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9</a:t>
            </a:r>
          </a:p>
        </p:txBody>
      </p:sp>
      <p:pic>
        <p:nvPicPr>
          <p:cNvPr id="8" name="Picture 7" descr="genetics proble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0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In dragons, yellow eyes are dominant to green eyes. Two yellow-eyed dragons mate, and produce three eggs. Of the three hatchlings, one has green eyes.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What are the genotypes of the parent dragons?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3536" y="4378843"/>
            <a:ext cx="2486572" cy="2088317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10</a:t>
            </a:r>
          </a:p>
        </p:txBody>
      </p:sp>
      <p:pic>
        <p:nvPicPr>
          <p:cNvPr id="9" name="Picture 8" descr="genetics probl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  <p:pic>
        <p:nvPicPr>
          <p:cNvPr id="7" name="Picture 6" descr="show work p squa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14" y="4754086"/>
            <a:ext cx="3120944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3-30 at 9.07.27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4000"/>
            <a:ext cx="4469721" cy="3369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2464" y="1682978"/>
            <a:ext cx="3636736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plain spider is crossed with a patterned spider. The patterned spider is heterozygous.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Which genotypes are produced among the offspring and in what ratio?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Which phenotypes are produced and in what ratio?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46972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Hawaiian Happy Face Spiders, the patterned allele is dominant to the plain allele. 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11</a:t>
            </a:r>
          </a:p>
        </p:txBody>
      </p:sp>
      <p:pic>
        <p:nvPicPr>
          <p:cNvPr id="10" name="Picture 9" descr="genetics probl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3-30 at 9.07.27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6562"/>
            <a:ext cx="4940660" cy="3724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3258" y="2501501"/>
            <a:ext cx="302612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Two patterned heterozygous spiders are crossed.</a:t>
            </a:r>
          </a:p>
          <a:p>
            <a:pPr algn="ctr"/>
            <a:r>
              <a:rPr lang="en-US" sz="2800" dirty="0"/>
              <a:t> 600  offspring are produced.</a:t>
            </a:r>
          </a:p>
          <a:p>
            <a:pPr algn="ctr"/>
            <a:r>
              <a:rPr lang="en-US" sz="2800" dirty="0"/>
              <a:t>How many of them are plain?</a:t>
            </a:r>
          </a:p>
          <a:p>
            <a:pPr algn="ctr"/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9406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Hawaiian Happy Face Spiders, the patterned allele is dominant and the plain allele is recessive.  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12</a:t>
            </a:r>
          </a:p>
        </p:txBody>
      </p:sp>
      <p:pic>
        <p:nvPicPr>
          <p:cNvPr id="9" name="Picture 8" descr="genetics probl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6032903" y="3932816"/>
            <a:ext cx="496980" cy="65513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Which of </a:t>
            </a:r>
            <a:r>
              <a:rPr lang="en-US" sz="2800" dirty="0"/>
              <a:t>Mendel’s Laws </a:t>
            </a:r>
            <a:r>
              <a:rPr lang="en-US" sz="2800" dirty="0">
                <a:solidFill>
                  <a:schemeClr val="tx1"/>
                </a:solidFill>
              </a:rPr>
              <a:t>states that the members of each pair of alleles separate when gametes are formed?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59104" y="3004573"/>
            <a:ext cx="3744227" cy="2827902"/>
            <a:chOff x="2421731" y="4537075"/>
            <a:chExt cx="2438400" cy="1600200"/>
          </a:xfrm>
          <a:solidFill>
            <a:schemeClr val="accent4"/>
          </a:solidFill>
        </p:grpSpPr>
        <p:sp>
          <p:nvSpPr>
            <p:cNvPr id="7" name="Oval 6"/>
            <p:cNvSpPr/>
            <p:nvPr/>
          </p:nvSpPr>
          <p:spPr>
            <a:xfrm>
              <a:off x="4021931" y="5375275"/>
              <a:ext cx="838200" cy="7620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>
                    <a:solidFill>
                      <a:srgbClr val="000000"/>
                    </a:solidFill>
                  </a:ln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21731" y="5375275"/>
              <a:ext cx="838200" cy="7620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>
                    <a:solidFill>
                      <a:srgbClr val="000000"/>
                    </a:solidFill>
                  </a:ln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3183731" y="4537075"/>
              <a:ext cx="838200" cy="7620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n>
                    <a:solidFill>
                      <a:srgbClr val="000000"/>
                    </a:solidFill>
                  </a:ln>
                  <a:solidFill>
                    <a:schemeClr val="tx1"/>
                  </a:solidFill>
                </a:rPr>
                <a:t>Tt</a:t>
              </a:r>
              <a:endParaRPr lang="en-US" sz="3600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4963275" y="4283155"/>
            <a:ext cx="304800" cy="3048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lded Corner 15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13</a:t>
            </a:r>
          </a:p>
        </p:txBody>
      </p:sp>
      <p:pic>
        <p:nvPicPr>
          <p:cNvPr id="17" name="Picture 16" descr="genetics proble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Which Mendel’s </a:t>
            </a:r>
            <a:r>
              <a:rPr lang="en-US" sz="2800" dirty="0"/>
              <a:t>Law </a:t>
            </a:r>
            <a:r>
              <a:rPr lang="en-US" sz="2800" dirty="0">
                <a:solidFill>
                  <a:schemeClr val="tx1"/>
                </a:solidFill>
              </a:rPr>
              <a:t>states that </a:t>
            </a:r>
            <a:r>
              <a:rPr lang="en-US" sz="2800" b="1" dirty="0">
                <a:solidFill>
                  <a:schemeClr val="tx1"/>
                </a:solidFill>
              </a:rPr>
              <a:t>two or more </a:t>
            </a:r>
            <a:r>
              <a:rPr lang="en-US" sz="2800" dirty="0">
                <a:solidFill>
                  <a:schemeClr val="tx1"/>
                </a:solidFill>
              </a:rPr>
              <a:t>pairs of alleles segregate independently of one another during gamete formation, creating at least four different outcomes?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824231" y="3242765"/>
            <a:ext cx="5334000" cy="3063235"/>
            <a:chOff x="1583531" y="650875"/>
            <a:chExt cx="5334000" cy="3063235"/>
          </a:xfrm>
          <a:solidFill>
            <a:schemeClr val="accent5"/>
          </a:solidFill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717131" y="650875"/>
              <a:ext cx="1234435" cy="1234435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Aa</a:t>
              </a:r>
            </a:p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Bb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497931" y="1870075"/>
              <a:ext cx="914400" cy="533400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640931" y="2022475"/>
              <a:ext cx="304800" cy="381000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583531" y="2479675"/>
              <a:ext cx="1234435" cy="1234435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</a:t>
              </a: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955131" y="2479675"/>
              <a:ext cx="1234435" cy="1234435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</a:t>
              </a: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b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631531" y="2022475"/>
              <a:ext cx="304800" cy="381000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311496" y="2479675"/>
              <a:ext cx="1234435" cy="1234435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</a:t>
              </a: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088731" y="1793875"/>
              <a:ext cx="838200" cy="609600"/>
            </a:xfrm>
            <a:prstGeom prst="straightConnector1">
              <a:avLst/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683096" y="2479675"/>
              <a:ext cx="1234435" cy="1234435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a</a:t>
              </a:r>
            </a:p>
            <a:p>
              <a:pPr algn="ctr"/>
              <a:endParaRPr lang="en-US" dirty="0">
                <a:solidFill>
                  <a:srgbClr val="000000"/>
                </a:solidFill>
              </a:endParaRP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b</a:t>
              </a:r>
            </a:p>
          </p:txBody>
        </p:sp>
      </p:grpSp>
      <p:sp>
        <p:nvSpPr>
          <p:cNvPr id="19" name="Folded Corner 18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14</a:t>
            </a:r>
          </a:p>
        </p:txBody>
      </p:sp>
      <p:pic>
        <p:nvPicPr>
          <p:cNvPr id="20" name="Picture 19" descr="genetics proble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857461"/>
            <a:ext cx="8229600" cy="7277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Which of Mendel’s laws does this illustration represent?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6228" y="1709920"/>
            <a:ext cx="6139987" cy="4052392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15</a:t>
            </a:r>
          </a:p>
        </p:txBody>
      </p:sp>
      <p:pic>
        <p:nvPicPr>
          <p:cNvPr id="7" name="Picture 6" descr="genetics probl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7993" y="1430917"/>
            <a:ext cx="3528468" cy="521727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08853" y="3041216"/>
            <a:ext cx="3661161" cy="22228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Which of Mendel’s laws does this illustration represent?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16</a:t>
            </a:r>
          </a:p>
        </p:txBody>
      </p:sp>
      <p:pic>
        <p:nvPicPr>
          <p:cNvPr id="7" name="Picture 6" descr="genetics probl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230085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3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56484"/>
            <a:ext cx="4435722" cy="42458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0922" y="1665985"/>
            <a:ext cx="34382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diagram shows the positions of the genes for flower color and stem length in a pea plant. The chromosomes represented below will replicate before meiosis.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375522" y="4071025"/>
            <a:ext cx="34636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For these two genes, what is the maximum</a:t>
            </a:r>
            <a:br>
              <a:rPr lang="en-US" sz="2000" b="1" dirty="0"/>
            </a:br>
            <a:r>
              <a:rPr lang="en-US" sz="2000" b="1" dirty="0"/>
              <a:t>number of different allele combinations</a:t>
            </a:r>
            <a:br>
              <a:rPr lang="en-US" sz="2000" b="1" dirty="0"/>
            </a:br>
            <a:r>
              <a:rPr lang="en-US" sz="2000" b="1" dirty="0"/>
              <a:t>that can be formed normally in gametes</a:t>
            </a:r>
            <a:br>
              <a:rPr lang="en-US" sz="2000" b="1" dirty="0"/>
            </a:br>
            <a:r>
              <a:rPr lang="en-US" sz="2000" b="1" dirty="0"/>
              <a:t>produced from this cell? </a:t>
            </a:r>
            <a:endParaRPr lang="en-US" sz="2000" dirty="0"/>
          </a:p>
        </p:txBody>
      </p:sp>
      <p:sp>
        <p:nvSpPr>
          <p:cNvPr id="7" name="Folded Corner 6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17</a:t>
            </a:r>
          </a:p>
        </p:txBody>
      </p:sp>
      <p:pic>
        <p:nvPicPr>
          <p:cNvPr id="8" name="Picture 7" descr="genetics probl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Alaskan malamutes, the dwarf allele is recessive (d), while the normal allele is dominant (D). Show a test cross in which all of the offspring are phenotypically dominant.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7576" l="9547" r="89737">
                        <a14:foregroundMark x1="29833" y1="12424" x2="29833" y2="12424"/>
                        <a14:foregroundMark x1="20764" y1="12424" x2="20764" y2="12424"/>
                        <a14:foregroundMark x1="20764" y1="31212" x2="20764" y2="31212"/>
                        <a14:foregroundMark x1="19809" y1="25758" x2="19809" y2="25758"/>
                        <a14:backgroundMark x1="47255" y1="28182" x2="47255" y2="28182"/>
                        <a14:backgroundMark x1="65632" y1="24848" x2="65632" y2="24848"/>
                        <a14:backgroundMark x1="54177" y1="75455" x2="54177" y2="75455"/>
                        <a14:backgroundMark x1="23389" y1="75455" x2="23389" y2="75455"/>
                        <a14:backgroundMark x1="21480" y1="81818" x2="21480" y2="81818"/>
                        <a14:backgroundMark x1="28878" y1="83636" x2="28878" y2="83636"/>
                        <a14:backgroundMark x1="43675" y1="84242" x2="43675" y2="84242"/>
                        <a14:backgroundMark x1="67064" y1="81818" x2="67064" y2="81818"/>
                        <a14:backgroundMark x1="59666" y1="71818" x2="59666" y2="71818"/>
                        <a14:backgroundMark x1="79475" y1="85455" x2="79475" y2="85455"/>
                        <a14:backgroundMark x1="45346" y1="73030" x2="45346" y2="73030"/>
                        <a14:backgroundMark x1="49165" y1="77273" x2="49165" y2="77273"/>
                        <a14:backgroundMark x1="60143" y1="83636" x2="60143" y2="83636"/>
                        <a14:backgroundMark x1="55609" y1="31212" x2="55609" y2="31212"/>
                        <a14:backgroundMark x1="25776" y1="10000" x2="25776" y2="1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2438" y="3609696"/>
            <a:ext cx="4124362" cy="3248304"/>
          </a:xfrm>
          <a:prstGeom prst="rect">
            <a:avLst/>
          </a:prstGeom>
        </p:spPr>
      </p:pic>
      <p:sp>
        <p:nvSpPr>
          <p:cNvPr id="7" name="Folded Corner 6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18</a:t>
            </a:r>
          </a:p>
        </p:txBody>
      </p:sp>
      <p:pic>
        <p:nvPicPr>
          <p:cNvPr id="8" name="Picture 7" descr="genetics probl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278939"/>
            <a:ext cx="8235147" cy="1200832"/>
          </a:xfrm>
          <a:prstGeom prst="rect">
            <a:avLst/>
          </a:prstGeom>
        </p:spPr>
      </p:pic>
      <p:pic>
        <p:nvPicPr>
          <p:cNvPr id="9" name="Picture 8" descr="show work p squa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2" y="4314393"/>
            <a:ext cx="3120944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5467"/>
            <a:ext cx="8229600" cy="30165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versions of a single gene are called ______________, and one can be dominant over the other(s).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999" y="4199383"/>
            <a:ext cx="1665333" cy="1665333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658450" y="435795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1</a:t>
            </a:r>
          </a:p>
        </p:txBody>
      </p:sp>
      <p:pic>
        <p:nvPicPr>
          <p:cNvPr id="7" name="Picture 6" descr="genetics proble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45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270" y="2149613"/>
            <a:ext cx="3557611" cy="33170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Which type of cross is demonstrated in this Punnett square?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19</a:t>
            </a:r>
          </a:p>
        </p:txBody>
      </p:sp>
      <p:pic>
        <p:nvPicPr>
          <p:cNvPr id="6" name="Picture 5" descr="genetics proble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450" y="1528624"/>
            <a:ext cx="3615874" cy="519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34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In guinea pigs, the allele S for short hair is dominant over the allele s for long hair. Also, the allele B for black hair is dominant over the allele b for brown hair. </a:t>
            </a:r>
          </a:p>
          <a:p>
            <a:pPr marL="0" indent="0">
              <a:buNone/>
            </a:pPr>
            <a:r>
              <a:rPr lang="en-US" sz="2600" dirty="0"/>
              <a:t>Which ratio of offspring are expected to be short haired and brown from a cross of two guinea pigs that are both heterozygous for each trait?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20</a:t>
            </a:r>
          </a:p>
        </p:txBody>
      </p:sp>
      <p:pic>
        <p:nvPicPr>
          <p:cNvPr id="6" name="Picture 5" descr="genetics proble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872" y="4313282"/>
            <a:ext cx="3746138" cy="24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90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Describe the difference in phenotypes between organisms that exhibit incomplete dominance for a trait vs. organisms that exhibit </a:t>
            </a:r>
            <a:r>
              <a:rPr lang="en-US" dirty="0" err="1"/>
              <a:t>codominance</a:t>
            </a:r>
            <a:r>
              <a:rPr lang="en-US" dirty="0"/>
              <a:t> for a trait.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711" y="4208237"/>
            <a:ext cx="2251526" cy="2251526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21</a:t>
            </a:r>
          </a:p>
        </p:txBody>
      </p:sp>
      <p:pic>
        <p:nvPicPr>
          <p:cNvPr id="6" name="Picture 5" descr="genetics proble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6422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Hair texture typically is incompletely dominant, and can be curly (C), straight (S) or wavy (SC).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Construct a Punnett square crossing a curly-haired parent with a wavy-haired parent.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Determine all phenotypic and genotypic ratios of the potential offspring.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425" y="2734686"/>
            <a:ext cx="1817775" cy="2415621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22</a:t>
            </a:r>
          </a:p>
        </p:txBody>
      </p:sp>
      <p:pic>
        <p:nvPicPr>
          <p:cNvPr id="6" name="Picture 5" descr="genetics proble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4473"/>
            <a:ext cx="5836534" cy="5646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8664" y="32732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89984" y="2415394"/>
            <a:ext cx="3002666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Which pattern of inheritance is depicted in the Punnett square?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23</a:t>
            </a:r>
          </a:p>
        </p:txBody>
      </p:sp>
      <p:pic>
        <p:nvPicPr>
          <p:cNvPr id="11" name="Picture 10" descr="genetics probl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216" y="2293428"/>
            <a:ext cx="3728584" cy="383273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rhododendron pictured here exhibits which of inheritance pattern for the flower petal color?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08" y="2293428"/>
            <a:ext cx="3114171" cy="3043048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24</a:t>
            </a:r>
          </a:p>
        </p:txBody>
      </p:sp>
      <p:pic>
        <p:nvPicPr>
          <p:cNvPr id="6" name="Picture 5" descr="genetics proble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599" y="3301364"/>
            <a:ext cx="3420197" cy="236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2400" dirty="0"/>
              <a:t>List all the possible phenotypes and in what ratios from a cross between a tabby cat and a black cat. </a:t>
            </a:r>
          </a:p>
          <a:p>
            <a:pPr algn="ctr"/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 A cross between a black cat and a tan cat produces a tabby pattern (black and tan fur together).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3" b="99332" l="9711" r="89669">
                        <a14:foregroundMark x1="55372" y1="21035" x2="55372" y2="21035"/>
                        <a14:foregroundMark x1="28926" y1="75793" x2="28926" y2="75793"/>
                        <a14:foregroundMark x1="52686" y1="78798" x2="52686" y2="78798"/>
                        <a14:foregroundMark x1="68595" y1="74457" x2="68595" y2="74457"/>
                        <a14:foregroundMark x1="63843" y1="76628" x2="63843" y2="76628"/>
                        <a14:foregroundMark x1="28099" y1="54424" x2="28099" y2="54424"/>
                        <a14:foregroundMark x1="24174" y1="64441" x2="24174" y2="64441"/>
                        <a14:foregroundMark x1="45661" y1="85476" x2="45661" y2="85476"/>
                        <a14:foregroundMark x1="33264" y1="79466" x2="33264" y2="79466"/>
                        <a14:foregroundMark x1="71281" y1="85476" x2="71281" y2="85476"/>
                        <a14:foregroundMark x1="73967" y1="69449" x2="73967" y2="69449"/>
                        <a14:foregroundMark x1="75207" y1="59098" x2="75207" y2="59098"/>
                        <a14:foregroundMark x1="72934" y1="46244" x2="72934" y2="46244"/>
                        <a14:foregroundMark x1="72934" y1="42404" x2="72934" y2="42404"/>
                        <a14:foregroundMark x1="72934" y1="39232" x2="72934" y2="39232"/>
                        <a14:foregroundMark x1="73967" y1="53756" x2="73967" y2="53756"/>
                        <a14:foregroundMark x1="70868" y1="64107" x2="70868" y2="64107"/>
                        <a14:foregroundMark x1="68595" y1="68114" x2="68595" y2="68114"/>
                        <a14:foregroundMark x1="72934" y1="76962" x2="72934" y2="76962"/>
                        <a14:foregroundMark x1="73554" y1="50250" x2="73554" y2="50250"/>
                        <a14:foregroundMark x1="36364" y1="65109" x2="36364" y2="65109"/>
                        <a14:foregroundMark x1="41736" y1="70451" x2="41736" y2="70451"/>
                        <a14:foregroundMark x1="72107" y1="29883" x2="72107" y2="298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7765" y="2516025"/>
            <a:ext cx="3296525" cy="4079791"/>
          </a:xfrm>
          <a:prstGeom prst="rect">
            <a:avLst/>
          </a:prstGeom>
        </p:spPr>
      </p:pic>
      <p:sp>
        <p:nvSpPr>
          <p:cNvPr id="7" name="Folded Corner 6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25</a:t>
            </a:r>
          </a:p>
        </p:txBody>
      </p:sp>
      <p:pic>
        <p:nvPicPr>
          <p:cNvPr id="8" name="Picture 7" descr="genetics probl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  <p:pic>
        <p:nvPicPr>
          <p:cNvPr id="9" name="Picture 8" descr="show work p squa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3" y="5206378"/>
            <a:ext cx="3120944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0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6849" y1="46358" x2="76849" y2="46358"/>
                        <a14:backgroundMark x1="22508" y1="47682" x2="22508" y2="4768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9025">
            <a:off x="-589498" y="2083019"/>
            <a:ext cx="4486435" cy="217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384" y="1621672"/>
            <a:ext cx="4762816" cy="967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Plant 1 is homozygous for the chevron allele. Plant 2 is homozygous for the oval allele.  The chevron and oval alleles are </a:t>
            </a:r>
            <a:r>
              <a:rPr lang="en-US" sz="2100" b="1" dirty="0" err="1"/>
              <a:t>codominant</a:t>
            </a:r>
            <a:r>
              <a:rPr lang="en-US" sz="2100" b="1" dirty="0"/>
              <a:t>. 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100" dirty="0"/>
              <a:t>If plant 1 and plant 2 are crossed, the </a:t>
            </a:r>
            <a:r>
              <a:rPr lang="en-US" sz="2100" dirty="0" err="1"/>
              <a:t>codominance</a:t>
            </a:r>
            <a:r>
              <a:rPr lang="en-US" sz="2100" dirty="0"/>
              <a:t> of the alleles will </a:t>
            </a:r>
            <a:r>
              <a:rPr lang="en-US" sz="2100" b="1" dirty="0"/>
              <a:t>most likely </a:t>
            </a:r>
            <a:r>
              <a:rPr lang="en-US" sz="2100" dirty="0"/>
              <a:t>result in which of the following leaf patterns on the offspring plants?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073" name="Picture 2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100000" l="0" r="98714">
                        <a14:foregroundMark x1="22830" y1="39735" x2="22830" y2="39735"/>
                        <a14:backgroundMark x1="75563" y1="45695" x2="75563" y2="4569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6550">
            <a:off x="-304968" y="959601"/>
            <a:ext cx="4499120" cy="217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3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42" l="9639" r="89157">
                        <a14:foregroundMark x1="34337" y1="66094" x2="34337" y2="66094"/>
                        <a14:foregroundMark x1="28313" y1="42489" x2="28313" y2="42489"/>
                        <a14:foregroundMark x1="26506" y1="18240" x2="26506" y2="1824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6447" y="2168008"/>
            <a:ext cx="2374336" cy="668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340" y="1597245"/>
            <a:ext cx="3255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Plant 1	       	Plant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7694" y="6134205"/>
            <a:ext cx="630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A				B			     C			  D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26</a:t>
            </a:r>
          </a:p>
        </p:txBody>
      </p:sp>
      <p:pic>
        <p:nvPicPr>
          <p:cNvPr id="10" name="Picture 9" descr="genetics problem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humans, there are 3 alleles for blood types: A, B and O. A and B are </a:t>
            </a:r>
            <a:r>
              <a:rPr lang="en-US" sz="2800" dirty="0" err="1"/>
              <a:t>codominant</a:t>
            </a:r>
            <a:r>
              <a:rPr lang="en-US" sz="2800" dirty="0"/>
              <a:t>, resulting in a third blood type, AB.  The O blood type is recessive.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If a man who is heterozygous for type B blood marries a woman who has type AB blood, which blood type would their child most likely be?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658450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27</a:t>
            </a:r>
          </a:p>
        </p:txBody>
      </p:sp>
      <p:pic>
        <p:nvPicPr>
          <p:cNvPr id="6" name="Picture 5" descr="genetics proble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  <p:pic>
        <p:nvPicPr>
          <p:cNvPr id="8" name="Picture 7" descr="show work p 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60" y="4998360"/>
            <a:ext cx="3120944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3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7600"/>
            <a:ext cx="8229600" cy="4525963"/>
          </a:xfrm>
        </p:spPr>
        <p:txBody>
          <a:bodyPr/>
          <a:lstStyle/>
          <a:p>
            <a:r>
              <a:rPr lang="en-US" dirty="0"/>
              <a:t>Describe “genotype” and “phenotype” in your own words.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are the two terms related?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902" y="4639077"/>
            <a:ext cx="1665333" cy="1665333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609600" y="582357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7" name="Picture 6" descr="genetics proble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3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1143" y="2446009"/>
            <a:ext cx="3897977" cy="4240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691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Draw a Punnett square depicting the cross of the F1 generation of Mendel’s pea plant experiments.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784418" y="4126277"/>
            <a:ext cx="978408" cy="484632"/>
          </a:xfrm>
          <a:prstGeom prst="rightArrow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839093" y="460222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3</a:t>
            </a:r>
          </a:p>
        </p:txBody>
      </p:sp>
      <p:pic>
        <p:nvPicPr>
          <p:cNvPr id="10" name="Picture 9" descr="genetics probl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5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Rabbits, the allele B for black hair is dominant over the allele b for brown hair.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Calculate the probability of homozygous dominant offspring resulting from a cross between two heterozygous parents.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399" y="4198465"/>
            <a:ext cx="3546047" cy="2659535"/>
          </a:xfrm>
          <a:prstGeom prst="rect">
            <a:avLst/>
          </a:prstGeom>
        </p:spPr>
      </p:pic>
      <p:sp>
        <p:nvSpPr>
          <p:cNvPr id="8" name="Folded Corner 7"/>
          <p:cNvSpPr/>
          <p:nvPr/>
        </p:nvSpPr>
        <p:spPr>
          <a:xfrm>
            <a:off x="609600" y="329330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4</a:t>
            </a:r>
          </a:p>
        </p:txBody>
      </p:sp>
      <p:pic>
        <p:nvPicPr>
          <p:cNvPr id="9" name="Picture 8" descr="genetics proble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  <p:pic>
        <p:nvPicPr>
          <p:cNvPr id="2" name="Picture 1" descr="show work p squa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2" y="4754086"/>
            <a:ext cx="3120944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horses, the allele C for a chestnut coat is is dominant to the allele </a:t>
            </a:r>
            <a:r>
              <a:rPr lang="en-US" sz="2800"/>
              <a:t>c a </a:t>
            </a:r>
            <a:r>
              <a:rPr lang="en-US" sz="2800" dirty="0"/>
              <a:t>gray coat. Calculate the probability of heterozygous offspring resulting from a cross between a heterozygous parent and a homozygous recessive parent.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847" y="4077582"/>
            <a:ext cx="4104369" cy="2488274"/>
          </a:xfrm>
          <a:prstGeom prst="rect">
            <a:avLst/>
          </a:prstGeom>
        </p:spPr>
      </p:pic>
      <p:sp>
        <p:nvSpPr>
          <p:cNvPr id="8" name="Folded Corner 7"/>
          <p:cNvSpPr/>
          <p:nvPr/>
        </p:nvSpPr>
        <p:spPr>
          <a:xfrm>
            <a:off x="658450" y="435795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5</a:t>
            </a:r>
          </a:p>
        </p:txBody>
      </p:sp>
      <p:pic>
        <p:nvPicPr>
          <p:cNvPr id="9" name="Picture 8" descr="genetics probl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  <p:pic>
        <p:nvPicPr>
          <p:cNvPr id="10" name="Picture 9" descr="show work p squa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57" y="4541309"/>
            <a:ext cx="3120944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horses, the allele C for a chestnut coat is is dominant to the allele c a gray coat. A heterozygous stallion and a heterozygous mare have produced three chestnut foals. What is the chance that their next foal will also be chestnut?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79250"/>
            <a:ext cx="3433665" cy="2696437"/>
          </a:xfrm>
          <a:prstGeom prst="rect">
            <a:avLst/>
          </a:prstGeom>
        </p:spPr>
      </p:pic>
      <p:sp>
        <p:nvSpPr>
          <p:cNvPr id="8" name="Folded Corner 7"/>
          <p:cNvSpPr/>
          <p:nvPr/>
        </p:nvSpPr>
        <p:spPr>
          <a:xfrm>
            <a:off x="658450" y="435795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6</a:t>
            </a:r>
          </a:p>
        </p:txBody>
      </p:sp>
      <p:pic>
        <p:nvPicPr>
          <p:cNvPr id="9" name="Picture 8" descr="genetics proble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  <p:pic>
        <p:nvPicPr>
          <p:cNvPr id="10" name="Picture 9" descr="show work p squa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85" y="4580902"/>
            <a:ext cx="3120944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8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18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/>
              <a:t>In eggplant, the allele P for purple eggplants are dominant over the allele p for white eggplants.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Calculate the probability of heterozygous offspring resulting from a cross between a homozygous dominant parent and a homozygous recessive parent.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245" y="4359943"/>
            <a:ext cx="3545950" cy="2354511"/>
          </a:xfrm>
          <a:prstGeom prst="rect">
            <a:avLst/>
          </a:prstGeom>
        </p:spPr>
      </p:pic>
      <p:sp>
        <p:nvSpPr>
          <p:cNvPr id="7" name="Folded Corner 6"/>
          <p:cNvSpPr/>
          <p:nvPr/>
        </p:nvSpPr>
        <p:spPr>
          <a:xfrm>
            <a:off x="658450" y="435795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7</a:t>
            </a:r>
          </a:p>
        </p:txBody>
      </p:sp>
      <p:pic>
        <p:nvPicPr>
          <p:cNvPr id="8" name="Picture 7" descr="genetics probl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  <p:pic>
        <p:nvPicPr>
          <p:cNvPr id="9" name="Picture 8" descr="show work p squa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33" y="4754086"/>
            <a:ext cx="3120944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pea plants, the allele T for tall pea plants is dominant to the allele t for short plants.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Calculate the probability of homozygous dominant offspring from a cross between a heterozygous parent and a homozygous recessive parent. </a:t>
            </a:r>
          </a:p>
        </p:txBody>
      </p:sp>
      <p:sp>
        <p:nvSpPr>
          <p:cNvPr id="5" name="Punched Tape 4"/>
          <p:cNvSpPr/>
          <p:nvPr/>
        </p:nvSpPr>
        <p:spPr>
          <a:xfrm>
            <a:off x="1905128" y="4598461"/>
            <a:ext cx="3126362" cy="1547008"/>
          </a:xfrm>
          <a:prstGeom prst="flowChartPunchedTap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000000"/>
                  </a:solidFill>
                </a:ln>
                <a:solidFill>
                  <a:srgbClr val="4BACC6"/>
                </a:solidFill>
                <a:latin typeface="Covered By Your Grace"/>
                <a:cs typeface="Covered By Your Grace"/>
              </a:rPr>
              <a:t>Show Your Work With a Punnett Square!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2037" y="4598461"/>
            <a:ext cx="1520698" cy="2070223"/>
          </a:xfrm>
          <a:prstGeom prst="rect">
            <a:avLst/>
          </a:prstGeom>
        </p:spPr>
      </p:pic>
      <p:sp>
        <p:nvSpPr>
          <p:cNvPr id="6" name="Folded Corner 5"/>
          <p:cNvSpPr/>
          <p:nvPr/>
        </p:nvSpPr>
        <p:spPr>
          <a:xfrm>
            <a:off x="658450" y="435795"/>
            <a:ext cx="914400" cy="914400"/>
          </a:xfrm>
          <a:prstGeom prst="foldedCorner">
            <a:avLst/>
          </a:prstGeom>
          <a:solidFill>
            <a:srgbClr val="F3B6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8</a:t>
            </a:r>
          </a:p>
        </p:txBody>
      </p:sp>
      <p:pic>
        <p:nvPicPr>
          <p:cNvPr id="7" name="Picture 6" descr="genetics proble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3" y="376647"/>
            <a:ext cx="8235147" cy="12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6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5526</TotalTime>
  <Words>1000</Words>
  <Application>Microsoft Office PowerPoint</Application>
  <PresentationFormat>On-screen Show (4:3)</PresentationFormat>
  <Paragraphs>105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Covered By Your Grace</vt:lpstr>
      <vt:lpstr>Office Theme</vt:lpstr>
      <vt:lpstr>GENETICS UNIT TASK CARDS Grades 7-10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UNIT TASK CARDS Grades 7-10</dc:title>
  <dc:creator>Vanessa Jason</dc:creator>
  <cp:lastModifiedBy>Gutshall, Jenny</cp:lastModifiedBy>
  <cp:revision>88</cp:revision>
  <cp:lastPrinted>2018-01-23T19:17:03Z</cp:lastPrinted>
  <dcterms:created xsi:type="dcterms:W3CDTF">2014-03-28T18:15:12Z</dcterms:created>
  <dcterms:modified xsi:type="dcterms:W3CDTF">2020-01-24T00:59:44Z</dcterms:modified>
</cp:coreProperties>
</file>